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6" r:id="rId6"/>
    <p:sldId id="285" r:id="rId7"/>
    <p:sldId id="287" r:id="rId8"/>
    <p:sldId id="288" r:id="rId9"/>
    <p:sldId id="290" r:id="rId10"/>
    <p:sldId id="291" r:id="rId11"/>
    <p:sldId id="292" r:id="rId12"/>
    <p:sldId id="282" r:id="rId13"/>
    <p:sldId id="283" r:id="rId14"/>
    <p:sldId id="284" r:id="rId15"/>
    <p:sldId id="29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FE5B8A-880E-457D-821D-7C6CA42F6704}" v="2" dt="2024-02-08T16:03:55.8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6" d="100"/>
          <a:sy n="76" d="100"/>
        </p:scale>
        <p:origin x="946" y="3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3/15/2024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3/15/2024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48914" y="2512088"/>
            <a:ext cx="3848811" cy="1149860"/>
          </a:xfrm>
        </p:spPr>
        <p:txBody>
          <a:bodyPr>
            <a:normAutofit/>
          </a:bodyPr>
          <a:lstStyle/>
          <a:p>
            <a:pPr algn="l"/>
            <a:r>
              <a:rPr lang="en-IN" sz="3600" b="0" i="0" dirty="0">
                <a:solidFill>
                  <a:srgbClr val="ECECEC"/>
                </a:solidFill>
                <a:effectLst/>
                <a:latin typeface="Söhne"/>
              </a:rPr>
              <a:t>Supply Chain Control Tower</a:t>
            </a:r>
            <a:endParaRPr lang="en-US" sz="8800" dirty="0"/>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EA1E9-42EA-9EFE-5879-021115C4606B}"/>
              </a:ext>
            </a:extLst>
          </p:cNvPr>
          <p:cNvSpPr>
            <a:spLocks noGrp="1"/>
          </p:cNvSpPr>
          <p:nvPr>
            <p:ph type="title"/>
          </p:nvPr>
        </p:nvSpPr>
        <p:spPr>
          <a:xfrm>
            <a:off x="108974" y="155161"/>
            <a:ext cx="2905713" cy="709634"/>
          </a:xfrm>
        </p:spPr>
        <p:txBody>
          <a:bodyPr/>
          <a:lstStyle/>
          <a:p>
            <a:r>
              <a:rPr lang="en-US" sz="4400" b="1" dirty="0"/>
              <a:t>USP</a:t>
            </a:r>
            <a:endParaRPr lang="en-IN" b="1" dirty="0"/>
          </a:p>
        </p:txBody>
      </p:sp>
      <p:pic>
        <p:nvPicPr>
          <p:cNvPr id="6" name="Content Placeholder 5">
            <a:extLst>
              <a:ext uri="{FF2B5EF4-FFF2-40B4-BE49-F238E27FC236}">
                <a16:creationId xmlns:a16="http://schemas.microsoft.com/office/drawing/2014/main" id="{7A1926E7-F8CA-6723-9E15-E2C9861A6CA0}"/>
              </a:ext>
            </a:extLst>
          </p:cNvPr>
          <p:cNvPicPr>
            <a:picLocks noGrp="1" noChangeAspect="1"/>
          </p:cNvPicPr>
          <p:nvPr>
            <p:ph idx="1"/>
          </p:nvPr>
        </p:nvPicPr>
        <p:blipFill>
          <a:blip r:embed="rId2"/>
          <a:stretch>
            <a:fillRect/>
          </a:stretch>
        </p:blipFill>
        <p:spPr>
          <a:xfrm>
            <a:off x="5187758" y="1247032"/>
            <a:ext cx="6411912" cy="4576345"/>
          </a:xfrm>
        </p:spPr>
      </p:pic>
      <p:sp>
        <p:nvSpPr>
          <p:cNvPr id="4" name="Text Placeholder 3">
            <a:extLst>
              <a:ext uri="{FF2B5EF4-FFF2-40B4-BE49-F238E27FC236}">
                <a16:creationId xmlns:a16="http://schemas.microsoft.com/office/drawing/2014/main" id="{37D5DCE1-2AC7-F5D7-D88A-9BCE77A11B87}"/>
              </a:ext>
            </a:extLst>
          </p:cNvPr>
          <p:cNvSpPr>
            <a:spLocks noGrp="1"/>
          </p:cNvSpPr>
          <p:nvPr>
            <p:ph type="body" sz="half" idx="2"/>
          </p:nvPr>
        </p:nvSpPr>
        <p:spPr>
          <a:xfrm>
            <a:off x="401330" y="1788606"/>
            <a:ext cx="3706889" cy="4204599"/>
          </a:xfrm>
        </p:spPr>
        <p:txBody>
          <a:bodyPr>
            <a:normAutofit/>
          </a:bodyPr>
          <a:lstStyle/>
          <a:p>
            <a:pPr marL="285750" indent="-285750" algn="l">
              <a:buFont typeface="Arial" panose="020B0604020202020204" pitchFamily="34" charset="0"/>
              <a:buChar char="•"/>
            </a:pPr>
            <a:r>
              <a:rPr lang="en-US" sz="2000" dirty="0"/>
              <a:t>Small companies don’t need the depth and the various features provided by big companies like SAP and Oracle.</a:t>
            </a:r>
          </a:p>
          <a:p>
            <a:pPr marL="285750" indent="-285750" algn="l">
              <a:buFont typeface="Arial" panose="020B0604020202020204" pitchFamily="34" charset="0"/>
              <a:buChar char="•"/>
            </a:pPr>
            <a:r>
              <a:rPr lang="en-US" sz="2000" dirty="0"/>
              <a:t>So we can provide them with optimal features with affordable prices making our product cost effective.</a:t>
            </a:r>
            <a:br>
              <a:rPr lang="en-US" sz="2000" dirty="0"/>
            </a:br>
            <a:br>
              <a:rPr lang="en-US" sz="2000" dirty="0"/>
            </a:br>
            <a:endParaRPr lang="en-IN" sz="2000" dirty="0"/>
          </a:p>
        </p:txBody>
      </p:sp>
      <p:pic>
        <p:nvPicPr>
          <p:cNvPr id="3" name="Picture 4">
            <a:extLst>
              <a:ext uri="{FF2B5EF4-FFF2-40B4-BE49-F238E27FC236}">
                <a16:creationId xmlns:a16="http://schemas.microsoft.com/office/drawing/2014/main" id="{C574041F-9C4E-3640-94E5-F927837DD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281" y="-745620"/>
            <a:ext cx="2118049" cy="2707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929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0219-075C-72CA-5C12-A517B8307898}"/>
              </a:ext>
            </a:extLst>
          </p:cNvPr>
          <p:cNvSpPr>
            <a:spLocks noGrp="1"/>
          </p:cNvSpPr>
          <p:nvPr>
            <p:ph type="title"/>
          </p:nvPr>
        </p:nvSpPr>
        <p:spPr>
          <a:xfrm>
            <a:off x="722876" y="0"/>
            <a:ext cx="3706889" cy="914217"/>
          </a:xfrm>
        </p:spPr>
        <p:txBody>
          <a:bodyPr>
            <a:normAutofit fontScale="90000"/>
          </a:bodyPr>
          <a:lstStyle/>
          <a:p>
            <a:r>
              <a:rPr lang="en-US" sz="4000" dirty="0"/>
              <a:t>Existing Solutions</a:t>
            </a:r>
            <a:endParaRPr lang="en-IN" sz="4000" dirty="0"/>
          </a:p>
        </p:txBody>
      </p:sp>
      <p:pic>
        <p:nvPicPr>
          <p:cNvPr id="6" name="Content Placeholder 5">
            <a:extLst>
              <a:ext uri="{FF2B5EF4-FFF2-40B4-BE49-F238E27FC236}">
                <a16:creationId xmlns:a16="http://schemas.microsoft.com/office/drawing/2014/main" id="{738427E2-536A-2D5C-201D-323F61B94850}"/>
              </a:ext>
            </a:extLst>
          </p:cNvPr>
          <p:cNvPicPr>
            <a:picLocks noGrp="1" noChangeAspect="1"/>
          </p:cNvPicPr>
          <p:nvPr>
            <p:ph idx="1"/>
          </p:nvPr>
        </p:nvPicPr>
        <p:blipFill>
          <a:blip r:embed="rId2"/>
          <a:stretch>
            <a:fillRect/>
          </a:stretch>
        </p:blipFill>
        <p:spPr>
          <a:xfrm>
            <a:off x="5898381" y="1651675"/>
            <a:ext cx="5472245" cy="3892629"/>
          </a:xfrm>
        </p:spPr>
      </p:pic>
      <p:sp>
        <p:nvSpPr>
          <p:cNvPr id="4" name="Text Placeholder 3">
            <a:extLst>
              <a:ext uri="{FF2B5EF4-FFF2-40B4-BE49-F238E27FC236}">
                <a16:creationId xmlns:a16="http://schemas.microsoft.com/office/drawing/2014/main" id="{27F4E195-B5E9-6541-1409-C4AADD1C4EA9}"/>
              </a:ext>
            </a:extLst>
          </p:cNvPr>
          <p:cNvSpPr>
            <a:spLocks noGrp="1"/>
          </p:cNvSpPr>
          <p:nvPr>
            <p:ph type="body" sz="half" idx="2"/>
          </p:nvPr>
        </p:nvSpPr>
        <p:spPr>
          <a:xfrm>
            <a:off x="652537" y="1356526"/>
            <a:ext cx="4512315" cy="4521759"/>
          </a:xfrm>
        </p:spPr>
        <p:txBody>
          <a:bodyPr>
            <a:normAutofit/>
          </a:bodyPr>
          <a:lstStyle/>
          <a:p>
            <a:pPr marL="342900" indent="-342900" algn="l">
              <a:buFont typeface="Arial" panose="020B0604020202020204" pitchFamily="34" charset="0"/>
              <a:buChar char="•"/>
            </a:pPr>
            <a:r>
              <a:rPr lang="en-US" sz="2400" dirty="0"/>
              <a:t>There are few existing solutions like Zoho ,kibana etc., which provide these facility.</a:t>
            </a:r>
          </a:p>
          <a:p>
            <a:pPr marL="342900" indent="-342900" algn="l">
              <a:buFont typeface="Arial" panose="020B0604020202020204" pitchFamily="34" charset="0"/>
              <a:buChar char="•"/>
            </a:pPr>
            <a:r>
              <a:rPr lang="en-US" sz="2400" dirty="0"/>
              <a:t>We provide more appealing and detailed graphs about the companies financials.</a:t>
            </a:r>
            <a:br>
              <a:rPr lang="en-US" sz="2400" dirty="0"/>
            </a:br>
            <a:br>
              <a:rPr lang="en-US" sz="2400" dirty="0"/>
            </a:br>
            <a:r>
              <a:rPr lang="en-US" sz="2400" dirty="0"/>
              <a:t>We are more cost effective!</a:t>
            </a:r>
          </a:p>
          <a:p>
            <a:endParaRPr lang="en-US" sz="2400" dirty="0"/>
          </a:p>
          <a:p>
            <a:endParaRPr lang="en-US" sz="2400" dirty="0"/>
          </a:p>
          <a:p>
            <a:endParaRPr lang="en-IN" sz="2400" dirty="0"/>
          </a:p>
        </p:txBody>
      </p:sp>
      <p:pic>
        <p:nvPicPr>
          <p:cNvPr id="3" name="Picture 4">
            <a:extLst>
              <a:ext uri="{FF2B5EF4-FFF2-40B4-BE49-F238E27FC236}">
                <a16:creationId xmlns:a16="http://schemas.microsoft.com/office/drawing/2014/main" id="{F0FC852B-D3C3-7B61-2119-1240B06C6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511" y="-534605"/>
            <a:ext cx="2118049" cy="27070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E1FA4A8-2EA5-94AE-11C4-01CF14010DDB}"/>
              </a:ext>
            </a:extLst>
          </p:cNvPr>
          <p:cNvPicPr>
            <a:picLocks noChangeAspect="1"/>
          </p:cNvPicPr>
          <p:nvPr/>
        </p:nvPicPr>
        <p:blipFill>
          <a:blip r:embed="rId4"/>
          <a:stretch>
            <a:fillRect/>
          </a:stretch>
        </p:blipFill>
        <p:spPr>
          <a:xfrm>
            <a:off x="9786466" y="160773"/>
            <a:ext cx="1195753" cy="1195753"/>
          </a:xfrm>
          <a:prstGeom prst="rect">
            <a:avLst/>
          </a:prstGeom>
        </p:spPr>
      </p:pic>
    </p:spTree>
    <p:extLst>
      <p:ext uri="{BB962C8B-B14F-4D97-AF65-F5344CB8AC3E}">
        <p14:creationId xmlns:p14="http://schemas.microsoft.com/office/powerpoint/2010/main" val="3248441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554A37-6162-1CF1-7575-5A46BACC6512}"/>
              </a:ext>
            </a:extLst>
          </p:cNvPr>
          <p:cNvSpPr/>
          <p:nvPr/>
        </p:nvSpPr>
        <p:spPr>
          <a:xfrm>
            <a:off x="3615591" y="1366575"/>
            <a:ext cx="4739753" cy="923330"/>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Thank You!</a:t>
            </a:r>
          </a:p>
        </p:txBody>
      </p:sp>
      <p:pic>
        <p:nvPicPr>
          <p:cNvPr id="3" name="Picture 4">
            <a:extLst>
              <a:ext uri="{FF2B5EF4-FFF2-40B4-BE49-F238E27FC236}">
                <a16:creationId xmlns:a16="http://schemas.microsoft.com/office/drawing/2014/main" id="{1979C06A-009D-B450-07CC-E512083F2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965" y="1531393"/>
            <a:ext cx="4381081" cy="55994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40F649F-DCB5-1C2F-864F-F81087706927}"/>
              </a:ext>
            </a:extLst>
          </p:cNvPr>
          <p:cNvPicPr>
            <a:picLocks noChangeAspect="1"/>
          </p:cNvPicPr>
          <p:nvPr/>
        </p:nvPicPr>
        <p:blipFill>
          <a:blip r:embed="rId3"/>
          <a:stretch>
            <a:fillRect/>
          </a:stretch>
        </p:blipFill>
        <p:spPr>
          <a:xfrm>
            <a:off x="7847762" y="2922691"/>
            <a:ext cx="2257233" cy="2257233"/>
          </a:xfrm>
          <a:prstGeom prst="rect">
            <a:avLst/>
          </a:prstGeom>
        </p:spPr>
      </p:pic>
    </p:spTree>
    <p:extLst>
      <p:ext uri="{BB962C8B-B14F-4D97-AF65-F5344CB8AC3E}">
        <p14:creationId xmlns:p14="http://schemas.microsoft.com/office/powerpoint/2010/main" val="2166602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EE029-5625-54C1-FB7D-569B033ACA4B}"/>
              </a:ext>
            </a:extLst>
          </p:cNvPr>
          <p:cNvSpPr>
            <a:spLocks noGrp="1"/>
          </p:cNvSpPr>
          <p:nvPr>
            <p:ph type="ctrTitle"/>
          </p:nvPr>
        </p:nvSpPr>
        <p:spPr>
          <a:xfrm>
            <a:off x="-847411" y="100484"/>
            <a:ext cx="8343482" cy="1477107"/>
          </a:xfrm>
        </p:spPr>
        <p:txBody>
          <a:bodyPr>
            <a:normAutofit fontScale="90000"/>
          </a:bodyPr>
          <a:lstStyle/>
          <a:p>
            <a:r>
              <a:rPr lang="en-IN" dirty="0"/>
              <a:t>Domain – </a:t>
            </a:r>
            <a:r>
              <a:rPr lang="en-IN" b="1" dirty="0"/>
              <a:t>Supply Chain Management</a:t>
            </a:r>
          </a:p>
        </p:txBody>
      </p:sp>
      <p:sp>
        <p:nvSpPr>
          <p:cNvPr id="3" name="Subtitle 2">
            <a:extLst>
              <a:ext uri="{FF2B5EF4-FFF2-40B4-BE49-F238E27FC236}">
                <a16:creationId xmlns:a16="http://schemas.microsoft.com/office/drawing/2014/main" id="{2B5B0F57-803E-8B5E-5D37-61365A277466}"/>
              </a:ext>
            </a:extLst>
          </p:cNvPr>
          <p:cNvSpPr>
            <a:spLocks noGrp="1"/>
          </p:cNvSpPr>
          <p:nvPr>
            <p:ph type="subTitle" idx="1"/>
          </p:nvPr>
        </p:nvSpPr>
        <p:spPr>
          <a:xfrm>
            <a:off x="260616" y="1889090"/>
            <a:ext cx="5476994" cy="4270549"/>
          </a:xfrm>
        </p:spPr>
        <p:txBody>
          <a:bodyPr>
            <a:normAutofit/>
          </a:bodyPr>
          <a:lstStyle/>
          <a:p>
            <a:pPr algn="just"/>
            <a:r>
              <a:rPr lang="en-US" sz="2400" b="0" i="0" dirty="0">
                <a:solidFill>
                  <a:schemeClr val="accent6">
                    <a:lumMod val="20000"/>
                    <a:lumOff val="80000"/>
                  </a:schemeClr>
                </a:solidFill>
                <a:effectLst/>
                <a:latin typeface="Google Sans"/>
              </a:rPr>
              <a:t>Supply management is the act of identifying, acquiring, and managing resources and suppliers that are essential to the operations of an organization. It includes the purchase of physical goods, information, services, and any other necessary resources that enable a company to continue operating and growing.</a:t>
            </a:r>
            <a:endParaRPr lang="en-IN" sz="2400" dirty="0">
              <a:solidFill>
                <a:schemeClr val="accent6">
                  <a:lumMod val="20000"/>
                  <a:lumOff val="80000"/>
                </a:schemeClr>
              </a:solidFill>
            </a:endParaRPr>
          </a:p>
        </p:txBody>
      </p:sp>
      <p:pic>
        <p:nvPicPr>
          <p:cNvPr id="2050" name="Picture 2" descr="Supply Chain - Overview, Importance, and Examples">
            <a:extLst>
              <a:ext uri="{FF2B5EF4-FFF2-40B4-BE49-F238E27FC236}">
                <a16:creationId xmlns:a16="http://schemas.microsoft.com/office/drawing/2014/main" id="{9653F569-4616-31DA-9EA5-D610AD8B3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562" y="1765893"/>
            <a:ext cx="5273926" cy="43937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7ABD997-687B-AC6C-2FC3-171ECC8AF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9500" y="-655185"/>
            <a:ext cx="2118049" cy="27070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9E4E57D-6AC0-FAF5-5102-E3BE1F94DE10}"/>
              </a:ext>
            </a:extLst>
          </p:cNvPr>
          <p:cNvPicPr>
            <a:picLocks noChangeAspect="1"/>
          </p:cNvPicPr>
          <p:nvPr/>
        </p:nvPicPr>
        <p:blipFill>
          <a:blip r:embed="rId4"/>
          <a:stretch>
            <a:fillRect/>
          </a:stretch>
        </p:blipFill>
        <p:spPr>
          <a:xfrm>
            <a:off x="10288884" y="100484"/>
            <a:ext cx="1195753" cy="1195753"/>
          </a:xfrm>
          <a:prstGeom prst="rect">
            <a:avLst/>
          </a:prstGeom>
        </p:spPr>
      </p:pic>
    </p:spTree>
    <p:extLst>
      <p:ext uri="{BB962C8B-B14F-4D97-AF65-F5344CB8AC3E}">
        <p14:creationId xmlns:p14="http://schemas.microsoft.com/office/powerpoint/2010/main" val="1686277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78BC5B4-B916-ED37-3751-74F0F0E1FE37}"/>
              </a:ext>
            </a:extLst>
          </p:cNvPr>
          <p:cNvSpPr>
            <a:spLocks noGrp="1"/>
          </p:cNvSpPr>
          <p:nvPr>
            <p:ph type="body" sz="half" idx="2"/>
          </p:nvPr>
        </p:nvSpPr>
        <p:spPr>
          <a:xfrm>
            <a:off x="275773" y="1527349"/>
            <a:ext cx="5515429" cy="3667649"/>
          </a:xfrm>
        </p:spPr>
        <p:txBody>
          <a:bodyPr>
            <a:normAutofit fontScale="92500" lnSpcReduction="10000"/>
          </a:bodyPr>
          <a:lstStyle/>
          <a:p>
            <a:pPr algn="just"/>
            <a:r>
              <a:rPr lang="en-US" sz="2400" b="0" i="0" dirty="0">
                <a:solidFill>
                  <a:schemeClr val="accent4">
                    <a:lumMod val="40000"/>
                    <a:lumOff val="60000"/>
                  </a:schemeClr>
                </a:solidFill>
                <a:effectLst/>
                <a:latin typeface="Söhne"/>
              </a:rPr>
              <a:t>Create a cost-effective, user-friendly supply chain management system for small and medium-sized businesses, focusing on streamlining operations, optimizing inventory, enhancing order processing, and strengthening supplier relationships. Key features include inventory management, order processing, supplier management, volume tracking, sales/profit analysis, demand forecasting, and comprehensive analytics/reporting.</a:t>
            </a:r>
            <a:endParaRPr lang="en-IN" sz="2400" dirty="0">
              <a:solidFill>
                <a:schemeClr val="accent4">
                  <a:lumMod val="40000"/>
                  <a:lumOff val="60000"/>
                </a:schemeClr>
              </a:solidFill>
            </a:endParaRPr>
          </a:p>
        </p:txBody>
      </p:sp>
      <p:pic>
        <p:nvPicPr>
          <p:cNvPr id="1026" name="Picture 2" descr="Inventory Management – Definition, Importance, Operations, &amp; Best Practices">
            <a:extLst>
              <a:ext uri="{FF2B5EF4-FFF2-40B4-BE49-F238E27FC236}">
                <a16:creationId xmlns:a16="http://schemas.microsoft.com/office/drawing/2014/main" id="{30F82173-4DAA-12A3-C998-2E3295D49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803509"/>
            <a:ext cx="5064370" cy="28487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CDD86D-B208-E3CA-B587-0BD2644E2D3E}"/>
              </a:ext>
            </a:extLst>
          </p:cNvPr>
          <p:cNvSpPr txBox="1"/>
          <p:nvPr/>
        </p:nvSpPr>
        <p:spPr>
          <a:xfrm>
            <a:off x="452177" y="150725"/>
            <a:ext cx="6852975" cy="830997"/>
          </a:xfrm>
          <a:prstGeom prst="rect">
            <a:avLst/>
          </a:prstGeom>
          <a:noFill/>
        </p:spPr>
        <p:txBody>
          <a:bodyPr wrap="square" rtlCol="0">
            <a:spAutoFit/>
          </a:bodyPr>
          <a:lstStyle/>
          <a:p>
            <a:r>
              <a:rPr lang="en-IN" sz="4800" dirty="0"/>
              <a:t>Problem Statement</a:t>
            </a:r>
          </a:p>
        </p:txBody>
      </p:sp>
      <p:pic>
        <p:nvPicPr>
          <p:cNvPr id="6" name="Picture 4">
            <a:extLst>
              <a:ext uri="{FF2B5EF4-FFF2-40B4-BE49-F238E27FC236}">
                <a16:creationId xmlns:a16="http://schemas.microsoft.com/office/drawing/2014/main" id="{7B4862EA-4FD8-B5FF-600A-060935CE8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960" y="-625040"/>
            <a:ext cx="2118049" cy="27070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5288B6B-C80F-507B-63A5-A169C3D2BCCB}"/>
              </a:ext>
            </a:extLst>
          </p:cNvPr>
          <p:cNvPicPr>
            <a:picLocks noChangeAspect="1"/>
          </p:cNvPicPr>
          <p:nvPr/>
        </p:nvPicPr>
        <p:blipFill>
          <a:blip r:embed="rId4"/>
          <a:stretch>
            <a:fillRect/>
          </a:stretch>
        </p:blipFill>
        <p:spPr>
          <a:xfrm>
            <a:off x="10269416" y="130628"/>
            <a:ext cx="1195753" cy="1195753"/>
          </a:xfrm>
          <a:prstGeom prst="rect">
            <a:avLst/>
          </a:prstGeom>
        </p:spPr>
      </p:pic>
    </p:spTree>
    <p:extLst>
      <p:ext uri="{BB962C8B-B14F-4D97-AF65-F5344CB8AC3E}">
        <p14:creationId xmlns:p14="http://schemas.microsoft.com/office/powerpoint/2010/main" val="1613936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9263E-9E95-2EE4-0164-24C7DD0AB3F1}"/>
              </a:ext>
            </a:extLst>
          </p:cNvPr>
          <p:cNvSpPr>
            <a:spLocks noGrp="1"/>
          </p:cNvSpPr>
          <p:nvPr>
            <p:ph type="title"/>
          </p:nvPr>
        </p:nvSpPr>
        <p:spPr>
          <a:xfrm>
            <a:off x="2884638" y="88434"/>
            <a:ext cx="6411453" cy="1069638"/>
          </a:xfrm>
        </p:spPr>
        <p:txBody>
          <a:bodyPr/>
          <a:lstStyle/>
          <a:p>
            <a:r>
              <a:rPr lang="en-IN" b="1" i="0" dirty="0">
                <a:solidFill>
                  <a:schemeClr val="tx1">
                    <a:lumMod val="95000"/>
                  </a:schemeClr>
                </a:solidFill>
                <a:effectLst/>
                <a:latin typeface="Arial" panose="020B0604020202020204" pitchFamily="34" charset="0"/>
              </a:rPr>
              <a:t>Solution Breakdown</a:t>
            </a:r>
            <a:endParaRPr lang="en-IN" dirty="0">
              <a:solidFill>
                <a:schemeClr val="tx1">
                  <a:lumMod val="95000"/>
                </a:schemeClr>
              </a:solidFill>
            </a:endParaRPr>
          </a:p>
        </p:txBody>
      </p:sp>
      <p:sp>
        <p:nvSpPr>
          <p:cNvPr id="4" name="Rectangle 3">
            <a:extLst>
              <a:ext uri="{FF2B5EF4-FFF2-40B4-BE49-F238E27FC236}">
                <a16:creationId xmlns:a16="http://schemas.microsoft.com/office/drawing/2014/main" id="{F7CEF8D4-C736-34EB-E80E-7113B0BE8DD4}"/>
              </a:ext>
            </a:extLst>
          </p:cNvPr>
          <p:cNvSpPr/>
          <p:nvPr/>
        </p:nvSpPr>
        <p:spPr>
          <a:xfrm>
            <a:off x="4240404" y="1457011"/>
            <a:ext cx="3647552" cy="17082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t>Features </a:t>
            </a:r>
          </a:p>
        </p:txBody>
      </p:sp>
      <p:cxnSp>
        <p:nvCxnSpPr>
          <p:cNvPr id="7" name="Straight Arrow Connector 6">
            <a:extLst>
              <a:ext uri="{FF2B5EF4-FFF2-40B4-BE49-F238E27FC236}">
                <a16:creationId xmlns:a16="http://schemas.microsoft.com/office/drawing/2014/main" id="{65324D9F-4DE5-53F9-C7F7-6AFBDE2DF921}"/>
              </a:ext>
            </a:extLst>
          </p:cNvPr>
          <p:cNvCxnSpPr>
            <a:stCxn id="4" idx="1"/>
          </p:cNvCxnSpPr>
          <p:nvPr/>
        </p:nvCxnSpPr>
        <p:spPr>
          <a:xfrm flipH="1">
            <a:off x="1858945" y="2311121"/>
            <a:ext cx="2381459" cy="1117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D1578A2-8EF7-01A9-BF31-E4ED8BD29634}"/>
              </a:ext>
            </a:extLst>
          </p:cNvPr>
          <p:cNvCxnSpPr/>
          <p:nvPr/>
        </p:nvCxnSpPr>
        <p:spPr>
          <a:xfrm flipH="1">
            <a:off x="3305605" y="3165231"/>
            <a:ext cx="934799" cy="1316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B28D15C-1032-F2EF-F76B-728317A6C920}"/>
              </a:ext>
            </a:extLst>
          </p:cNvPr>
          <p:cNvCxnSpPr>
            <a:cxnSpLocks/>
          </p:cNvCxnSpPr>
          <p:nvPr/>
        </p:nvCxnSpPr>
        <p:spPr>
          <a:xfrm>
            <a:off x="6064180" y="3165231"/>
            <a:ext cx="31820" cy="1768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8E182FA-7DC0-4806-D1FC-38B1AB5E3BA2}"/>
              </a:ext>
            </a:extLst>
          </p:cNvPr>
          <p:cNvCxnSpPr>
            <a:cxnSpLocks/>
          </p:cNvCxnSpPr>
          <p:nvPr/>
        </p:nvCxnSpPr>
        <p:spPr>
          <a:xfrm>
            <a:off x="7887956" y="3064748"/>
            <a:ext cx="814219" cy="151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A3EC976-B7E8-4D9A-8664-1BF534C9B87D}"/>
              </a:ext>
            </a:extLst>
          </p:cNvPr>
          <p:cNvCxnSpPr>
            <a:cxnSpLocks/>
          </p:cNvCxnSpPr>
          <p:nvPr/>
        </p:nvCxnSpPr>
        <p:spPr>
          <a:xfrm>
            <a:off x="7908355" y="2439239"/>
            <a:ext cx="2361060" cy="989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2FA27EF9-6007-1A22-7F1A-3DD9D2C2B162}"/>
              </a:ext>
            </a:extLst>
          </p:cNvPr>
          <p:cNvSpPr/>
          <p:nvPr/>
        </p:nvSpPr>
        <p:spPr>
          <a:xfrm>
            <a:off x="79934" y="3326005"/>
            <a:ext cx="2143648" cy="13163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dirty="0">
                <a:solidFill>
                  <a:srgbClr val="ECECEC"/>
                </a:solidFill>
                <a:effectLst/>
                <a:latin typeface="Söhne"/>
              </a:rPr>
              <a:t>User-Friendly Interface</a:t>
            </a:r>
            <a:endParaRPr lang="en-IN" dirty="0"/>
          </a:p>
        </p:txBody>
      </p:sp>
      <p:sp>
        <p:nvSpPr>
          <p:cNvPr id="20" name="Oval 19">
            <a:extLst>
              <a:ext uri="{FF2B5EF4-FFF2-40B4-BE49-F238E27FC236}">
                <a16:creationId xmlns:a16="http://schemas.microsoft.com/office/drawing/2014/main" id="{254FC770-19D8-F071-EEDB-3F9F89ED7E0B}"/>
              </a:ext>
            </a:extLst>
          </p:cNvPr>
          <p:cNvSpPr/>
          <p:nvPr/>
        </p:nvSpPr>
        <p:spPr>
          <a:xfrm>
            <a:off x="1668560" y="4539344"/>
            <a:ext cx="2432156" cy="13163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dirty="0">
                <a:solidFill>
                  <a:srgbClr val="ECECEC"/>
                </a:solidFill>
                <a:effectLst/>
                <a:latin typeface="Söhne"/>
              </a:rPr>
              <a:t>Inventory Management</a:t>
            </a:r>
            <a:endParaRPr lang="en-IN" dirty="0"/>
          </a:p>
        </p:txBody>
      </p:sp>
      <p:sp>
        <p:nvSpPr>
          <p:cNvPr id="21" name="Oval 20">
            <a:extLst>
              <a:ext uri="{FF2B5EF4-FFF2-40B4-BE49-F238E27FC236}">
                <a16:creationId xmlns:a16="http://schemas.microsoft.com/office/drawing/2014/main" id="{48FAA941-94FC-C672-5DDF-CDDB5B36AED5}"/>
              </a:ext>
            </a:extLst>
          </p:cNvPr>
          <p:cNvSpPr/>
          <p:nvPr/>
        </p:nvSpPr>
        <p:spPr>
          <a:xfrm>
            <a:off x="5012604" y="4986495"/>
            <a:ext cx="2166792" cy="13163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dirty="0">
                <a:solidFill>
                  <a:srgbClr val="ECECEC"/>
                </a:solidFill>
                <a:effectLst/>
                <a:latin typeface="Söhne"/>
              </a:rPr>
              <a:t>Order Processing</a:t>
            </a:r>
            <a:endParaRPr lang="en-IN" dirty="0"/>
          </a:p>
        </p:txBody>
      </p:sp>
      <p:sp>
        <p:nvSpPr>
          <p:cNvPr id="22" name="Oval 21">
            <a:extLst>
              <a:ext uri="{FF2B5EF4-FFF2-40B4-BE49-F238E27FC236}">
                <a16:creationId xmlns:a16="http://schemas.microsoft.com/office/drawing/2014/main" id="{AA00AF18-44B6-69AB-FD1C-7318B8D69B8B}"/>
              </a:ext>
            </a:extLst>
          </p:cNvPr>
          <p:cNvSpPr/>
          <p:nvPr/>
        </p:nvSpPr>
        <p:spPr>
          <a:xfrm>
            <a:off x="7919776" y="4662436"/>
            <a:ext cx="2166792" cy="13163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dirty="0">
                <a:solidFill>
                  <a:srgbClr val="ECECEC"/>
                </a:solidFill>
                <a:effectLst/>
                <a:latin typeface="Söhne"/>
              </a:rPr>
              <a:t>Volume Tracking</a:t>
            </a:r>
            <a:endParaRPr lang="en-IN" dirty="0"/>
          </a:p>
        </p:txBody>
      </p:sp>
      <p:sp>
        <p:nvSpPr>
          <p:cNvPr id="23" name="Oval 22">
            <a:extLst>
              <a:ext uri="{FF2B5EF4-FFF2-40B4-BE49-F238E27FC236}">
                <a16:creationId xmlns:a16="http://schemas.microsoft.com/office/drawing/2014/main" id="{E0F4B36E-3A54-7B64-CFDE-EE5E8CD9A697}"/>
              </a:ext>
            </a:extLst>
          </p:cNvPr>
          <p:cNvSpPr/>
          <p:nvPr/>
        </p:nvSpPr>
        <p:spPr>
          <a:xfrm>
            <a:off x="9646418" y="3429000"/>
            <a:ext cx="2361060" cy="13163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dirty="0">
                <a:solidFill>
                  <a:srgbClr val="ECECEC"/>
                </a:solidFill>
                <a:effectLst/>
                <a:latin typeface="Söhne"/>
              </a:rPr>
              <a:t>Demand Forecasting</a:t>
            </a:r>
            <a:endParaRPr lang="en-IN" dirty="0"/>
          </a:p>
        </p:txBody>
      </p:sp>
      <p:pic>
        <p:nvPicPr>
          <p:cNvPr id="24" name="Picture 4">
            <a:extLst>
              <a:ext uri="{FF2B5EF4-FFF2-40B4-BE49-F238E27FC236}">
                <a16:creationId xmlns:a16="http://schemas.microsoft.com/office/drawing/2014/main" id="{4A12323B-ECD4-8571-42F0-C958C6DBF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2175" y="-671830"/>
            <a:ext cx="2118049" cy="270709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09F87191-45AB-42B6-9A25-0CB36DCBDB08}"/>
              </a:ext>
            </a:extLst>
          </p:cNvPr>
          <p:cNvPicPr>
            <a:picLocks noChangeAspect="1"/>
          </p:cNvPicPr>
          <p:nvPr/>
        </p:nvPicPr>
        <p:blipFill>
          <a:blip r:embed="rId3"/>
          <a:stretch>
            <a:fillRect/>
          </a:stretch>
        </p:blipFill>
        <p:spPr>
          <a:xfrm>
            <a:off x="10680769" y="141187"/>
            <a:ext cx="1195753" cy="1195753"/>
          </a:xfrm>
          <a:prstGeom prst="rect">
            <a:avLst/>
          </a:prstGeom>
        </p:spPr>
      </p:pic>
    </p:spTree>
    <p:extLst>
      <p:ext uri="{BB962C8B-B14F-4D97-AF65-F5344CB8AC3E}">
        <p14:creationId xmlns:p14="http://schemas.microsoft.com/office/powerpoint/2010/main" val="3851818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E2FD5-6A08-0E88-8FC6-76DDF79819A1}"/>
              </a:ext>
            </a:extLst>
          </p:cNvPr>
          <p:cNvSpPr>
            <a:spLocks noGrp="1"/>
          </p:cNvSpPr>
          <p:nvPr>
            <p:ph type="title"/>
          </p:nvPr>
        </p:nvSpPr>
        <p:spPr>
          <a:xfrm>
            <a:off x="77038" y="140675"/>
            <a:ext cx="6018962" cy="1085223"/>
          </a:xfrm>
        </p:spPr>
        <p:txBody>
          <a:bodyPr/>
          <a:lstStyle/>
          <a:p>
            <a:r>
              <a:rPr lang="en-IN" b="1" dirty="0">
                <a:latin typeface="Arial Rounded MT Bold" panose="020F0704030504030204" pitchFamily="34" charset="0"/>
              </a:rPr>
              <a:t>Solution</a:t>
            </a:r>
          </a:p>
        </p:txBody>
      </p:sp>
      <p:sp>
        <p:nvSpPr>
          <p:cNvPr id="3" name="Content Placeholder 2">
            <a:extLst>
              <a:ext uri="{FF2B5EF4-FFF2-40B4-BE49-F238E27FC236}">
                <a16:creationId xmlns:a16="http://schemas.microsoft.com/office/drawing/2014/main" id="{B094B9CD-052A-3D15-45EC-72110A6DC52F}"/>
              </a:ext>
            </a:extLst>
          </p:cNvPr>
          <p:cNvSpPr>
            <a:spLocks noGrp="1"/>
          </p:cNvSpPr>
          <p:nvPr>
            <p:ph idx="1"/>
          </p:nvPr>
        </p:nvSpPr>
        <p:spPr>
          <a:xfrm>
            <a:off x="703385" y="1416818"/>
            <a:ext cx="10564172" cy="4210259"/>
          </a:xfrm>
        </p:spPr>
        <p:txBody>
          <a:bodyPr>
            <a:normAutofit/>
          </a:bodyPr>
          <a:lstStyle/>
          <a:p>
            <a:pPr algn="l">
              <a:buFont typeface="+mj-lt"/>
              <a:buAutoNum type="arabicPeriod"/>
            </a:pPr>
            <a:r>
              <a:rPr lang="en-US" sz="2400" b="1" i="0" dirty="0">
                <a:solidFill>
                  <a:srgbClr val="ECECEC"/>
                </a:solidFill>
                <a:effectLst/>
                <a:latin typeface="Söhne"/>
              </a:rPr>
              <a:t>User-Friendly Interface</a:t>
            </a:r>
            <a:r>
              <a:rPr lang="en-US" sz="2400" b="0" i="0" dirty="0">
                <a:solidFill>
                  <a:srgbClr val="ECECEC"/>
                </a:solidFill>
                <a:effectLst/>
                <a:latin typeface="Söhne"/>
              </a:rPr>
              <a:t>:</a:t>
            </a:r>
          </a:p>
          <a:p>
            <a:pPr marL="800100" lvl="1" indent="-342900">
              <a:buFont typeface="Arial" panose="020B0604020202020204" pitchFamily="34" charset="0"/>
              <a:buChar char="•"/>
            </a:pPr>
            <a:r>
              <a:rPr lang="en-US" sz="2400" b="0" i="0" dirty="0">
                <a:solidFill>
                  <a:srgbClr val="ECECEC"/>
                </a:solidFill>
                <a:effectLst/>
                <a:latin typeface="Söhne"/>
              </a:rPr>
              <a:t>The supply chain management system will feature a clean and intuitive user interface, designed specifically for ease of use by small and medium-sized business owners and employees.</a:t>
            </a:r>
          </a:p>
          <a:p>
            <a:pPr algn="l">
              <a:buFont typeface="+mj-lt"/>
              <a:buAutoNum type="arabicPeriod"/>
            </a:pPr>
            <a:r>
              <a:rPr lang="en-US" sz="2400" b="1" i="0" dirty="0">
                <a:solidFill>
                  <a:srgbClr val="ECECEC"/>
                </a:solidFill>
                <a:effectLst/>
                <a:latin typeface="Söhne"/>
              </a:rPr>
              <a:t>Inventory Management</a:t>
            </a:r>
            <a:r>
              <a:rPr lang="en-US" sz="2400" b="0" i="0" dirty="0">
                <a:solidFill>
                  <a:srgbClr val="ECECEC"/>
                </a:solidFill>
                <a:effectLst/>
                <a:latin typeface="Söhne"/>
              </a:rPr>
              <a:t>:</a:t>
            </a:r>
          </a:p>
          <a:p>
            <a:pPr marL="800100" lvl="1" indent="-342900">
              <a:buFont typeface="Arial" panose="020B0604020202020204" pitchFamily="34" charset="0"/>
              <a:buChar char="•"/>
            </a:pPr>
            <a:r>
              <a:rPr lang="en-US" sz="2400" b="0" i="0" dirty="0">
                <a:solidFill>
                  <a:srgbClr val="ECECEC"/>
                </a:solidFill>
                <a:effectLst/>
                <a:latin typeface="Söhne"/>
              </a:rPr>
              <a:t>Users can efficiently manage their inventory levels, track stock movement, and set up automatic reorder points to ensure optimal inventory levels.</a:t>
            </a:r>
          </a:p>
          <a:p>
            <a:pPr marL="800100" lvl="1" indent="-342900">
              <a:buFont typeface="Arial" panose="020B0604020202020204" pitchFamily="34" charset="0"/>
              <a:buChar char="•"/>
            </a:pPr>
            <a:r>
              <a:rPr lang="en-US" sz="2400" b="0" i="0" dirty="0">
                <a:solidFill>
                  <a:srgbClr val="ECECEC"/>
                </a:solidFill>
                <a:effectLst/>
                <a:latin typeface="Söhne"/>
              </a:rPr>
              <a:t>Benefits: Reduction in excess inventory costs, minimization of stockouts, and improved inventory turnover ratios.</a:t>
            </a:r>
          </a:p>
          <a:p>
            <a:endParaRPr lang="en-IN" dirty="0"/>
          </a:p>
        </p:txBody>
      </p:sp>
      <p:pic>
        <p:nvPicPr>
          <p:cNvPr id="4" name="Picture 4">
            <a:extLst>
              <a:ext uri="{FF2B5EF4-FFF2-40B4-BE49-F238E27FC236}">
                <a16:creationId xmlns:a16="http://schemas.microsoft.com/office/drawing/2014/main" id="{3101E632-241E-1FA3-B872-D96F3EC2B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8875" y="-670260"/>
            <a:ext cx="2118049" cy="27070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A9AF29F-BB00-A3AB-773D-9C5A182E6818}"/>
              </a:ext>
            </a:extLst>
          </p:cNvPr>
          <p:cNvPicPr>
            <a:picLocks noChangeAspect="1"/>
          </p:cNvPicPr>
          <p:nvPr/>
        </p:nvPicPr>
        <p:blipFill>
          <a:blip r:embed="rId3"/>
          <a:stretch>
            <a:fillRect/>
          </a:stretch>
        </p:blipFill>
        <p:spPr>
          <a:xfrm>
            <a:off x="10419512" y="85408"/>
            <a:ext cx="1195753" cy="1195753"/>
          </a:xfrm>
          <a:prstGeom prst="rect">
            <a:avLst/>
          </a:prstGeom>
        </p:spPr>
      </p:pic>
    </p:spTree>
    <p:extLst>
      <p:ext uri="{BB962C8B-B14F-4D97-AF65-F5344CB8AC3E}">
        <p14:creationId xmlns:p14="http://schemas.microsoft.com/office/powerpoint/2010/main" val="1604412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E2FD5-6A08-0E88-8FC6-76DDF79819A1}"/>
              </a:ext>
            </a:extLst>
          </p:cNvPr>
          <p:cNvSpPr>
            <a:spLocks noGrp="1"/>
          </p:cNvSpPr>
          <p:nvPr>
            <p:ph type="title"/>
          </p:nvPr>
        </p:nvSpPr>
        <p:spPr>
          <a:xfrm>
            <a:off x="77038" y="140675"/>
            <a:ext cx="6018962" cy="1085223"/>
          </a:xfrm>
        </p:spPr>
        <p:txBody>
          <a:bodyPr/>
          <a:lstStyle/>
          <a:p>
            <a:r>
              <a:rPr lang="en-IN" b="1" dirty="0">
                <a:latin typeface="Arial Rounded MT Bold" panose="020F0704030504030204" pitchFamily="34" charset="0"/>
              </a:rPr>
              <a:t>Solution</a:t>
            </a:r>
          </a:p>
        </p:txBody>
      </p:sp>
      <p:sp>
        <p:nvSpPr>
          <p:cNvPr id="3" name="Content Placeholder 2">
            <a:extLst>
              <a:ext uri="{FF2B5EF4-FFF2-40B4-BE49-F238E27FC236}">
                <a16:creationId xmlns:a16="http://schemas.microsoft.com/office/drawing/2014/main" id="{B094B9CD-052A-3D15-45EC-72110A6DC52F}"/>
              </a:ext>
            </a:extLst>
          </p:cNvPr>
          <p:cNvSpPr>
            <a:spLocks noGrp="1"/>
          </p:cNvSpPr>
          <p:nvPr>
            <p:ph idx="1"/>
          </p:nvPr>
        </p:nvSpPr>
        <p:spPr>
          <a:xfrm>
            <a:off x="703385" y="1416818"/>
            <a:ext cx="10564172" cy="4210259"/>
          </a:xfrm>
        </p:spPr>
        <p:txBody>
          <a:bodyPr>
            <a:normAutofit fontScale="92500" lnSpcReduction="20000"/>
          </a:bodyPr>
          <a:lstStyle/>
          <a:p>
            <a:pPr marL="36900" indent="0" algn="l">
              <a:buNone/>
            </a:pPr>
            <a:r>
              <a:rPr lang="en-US" sz="2800" b="1" i="0" dirty="0">
                <a:solidFill>
                  <a:srgbClr val="ECECEC"/>
                </a:solidFill>
                <a:effectLst/>
                <a:latin typeface="Söhne"/>
              </a:rPr>
              <a:t>3. Order Processing</a:t>
            </a:r>
            <a:r>
              <a:rPr lang="en-US" sz="2800" b="0" i="0" dirty="0">
                <a:solidFill>
                  <a:srgbClr val="ECECEC"/>
                </a:solidFill>
                <a:effectLst/>
                <a:latin typeface="Söhne"/>
              </a:rPr>
              <a:t>:</a:t>
            </a:r>
          </a:p>
          <a:p>
            <a:pPr marL="800100" lvl="1" indent="-342900" algn="l">
              <a:buFont typeface="Arial" panose="020B0604020202020204" pitchFamily="34" charset="0"/>
              <a:buChar char="•"/>
            </a:pPr>
            <a:r>
              <a:rPr lang="en-US" sz="2400" b="0" i="0" dirty="0">
                <a:solidFill>
                  <a:srgbClr val="ECECEC"/>
                </a:solidFill>
                <a:effectLst/>
                <a:latin typeface="Söhne"/>
              </a:rPr>
              <a:t>Streamlined order processing capabilities will enable users to process orders quickly and accurately, from receiving to fulfillment.</a:t>
            </a:r>
          </a:p>
          <a:p>
            <a:pPr marL="800100" lvl="1" indent="-342900" algn="l">
              <a:buFont typeface="Arial" panose="020B0604020202020204" pitchFamily="34" charset="0"/>
              <a:buChar char="•"/>
            </a:pPr>
            <a:r>
              <a:rPr lang="en-US" sz="2400" b="0" i="0" dirty="0">
                <a:solidFill>
                  <a:srgbClr val="ECECEC"/>
                </a:solidFill>
                <a:effectLst/>
                <a:latin typeface="Söhne"/>
              </a:rPr>
              <a:t>Benefits: Faster order fulfillment, improved customer satisfaction, and reduced order processing errors.</a:t>
            </a:r>
          </a:p>
          <a:p>
            <a:pPr marL="36900" indent="0" algn="l">
              <a:buNone/>
            </a:pPr>
            <a:r>
              <a:rPr lang="en-US" sz="2800" b="1" i="0" dirty="0">
                <a:solidFill>
                  <a:srgbClr val="ECECEC"/>
                </a:solidFill>
                <a:effectLst/>
                <a:latin typeface="Söhne"/>
              </a:rPr>
              <a:t>4. Supplier Management</a:t>
            </a:r>
            <a:r>
              <a:rPr lang="en-US" sz="2800" b="0" i="0" dirty="0">
                <a:solidFill>
                  <a:srgbClr val="ECECEC"/>
                </a:solidFill>
                <a:effectLst/>
                <a:latin typeface="Söhne"/>
              </a:rPr>
              <a:t>:</a:t>
            </a:r>
          </a:p>
          <a:p>
            <a:pPr marL="800100" lvl="1" indent="-342900" algn="l">
              <a:buFont typeface="Arial" panose="020B0604020202020204" pitchFamily="34" charset="0"/>
              <a:buChar char="•"/>
            </a:pPr>
            <a:r>
              <a:rPr lang="en-US" sz="2400" b="0" i="0" dirty="0">
                <a:solidFill>
                  <a:srgbClr val="ECECEC"/>
                </a:solidFill>
                <a:effectLst/>
                <a:latin typeface="Söhne"/>
              </a:rPr>
              <a:t>The system will provide tools for managing supplier information, communication, and performance evaluation.</a:t>
            </a:r>
          </a:p>
          <a:p>
            <a:pPr marL="800100" lvl="1" indent="-342900" algn="l">
              <a:buFont typeface="Arial" panose="020B0604020202020204" pitchFamily="34" charset="0"/>
              <a:buChar char="•"/>
            </a:pPr>
            <a:r>
              <a:rPr lang="en-US" sz="2400" b="0" i="0" dirty="0">
                <a:solidFill>
                  <a:srgbClr val="ECECEC"/>
                </a:solidFill>
                <a:effectLst/>
                <a:latin typeface="Söhne"/>
              </a:rPr>
              <a:t>Users can track supplier contacts, pricing, delivery schedules, and quality metrics.</a:t>
            </a:r>
          </a:p>
          <a:p>
            <a:pPr marL="800100" lvl="1" indent="-342900" algn="l">
              <a:buFont typeface="Arial" panose="020B0604020202020204" pitchFamily="34" charset="0"/>
              <a:buChar char="•"/>
            </a:pPr>
            <a:r>
              <a:rPr lang="en-US" sz="2400" b="0" i="0" dirty="0">
                <a:solidFill>
                  <a:srgbClr val="ECECEC"/>
                </a:solidFill>
                <a:effectLst/>
                <a:latin typeface="Söhne"/>
              </a:rPr>
              <a:t>Benefits: Enhanced supplier relationships, better negotiation capabilities, and improved supply chain reliability.</a:t>
            </a:r>
          </a:p>
          <a:p>
            <a:endParaRPr lang="en-IN" dirty="0"/>
          </a:p>
        </p:txBody>
      </p:sp>
      <p:pic>
        <p:nvPicPr>
          <p:cNvPr id="4" name="Picture 4">
            <a:extLst>
              <a:ext uri="{FF2B5EF4-FFF2-40B4-BE49-F238E27FC236}">
                <a16:creationId xmlns:a16="http://schemas.microsoft.com/office/drawing/2014/main" id="{5AE692F5-872E-9925-0A1F-87E85A7865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6796" y="-594895"/>
            <a:ext cx="2118049" cy="27070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3B10615-0B93-81E1-B629-47D2CEEBB7B5}"/>
              </a:ext>
            </a:extLst>
          </p:cNvPr>
          <p:cNvPicPr>
            <a:picLocks noChangeAspect="1"/>
          </p:cNvPicPr>
          <p:nvPr/>
        </p:nvPicPr>
        <p:blipFill>
          <a:blip r:embed="rId3"/>
          <a:stretch>
            <a:fillRect/>
          </a:stretch>
        </p:blipFill>
        <p:spPr>
          <a:xfrm>
            <a:off x="10119888" y="85409"/>
            <a:ext cx="1195753" cy="1195753"/>
          </a:xfrm>
          <a:prstGeom prst="rect">
            <a:avLst/>
          </a:prstGeom>
        </p:spPr>
      </p:pic>
    </p:spTree>
    <p:extLst>
      <p:ext uri="{BB962C8B-B14F-4D97-AF65-F5344CB8AC3E}">
        <p14:creationId xmlns:p14="http://schemas.microsoft.com/office/powerpoint/2010/main" val="2960363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E2FD5-6A08-0E88-8FC6-76DDF79819A1}"/>
              </a:ext>
            </a:extLst>
          </p:cNvPr>
          <p:cNvSpPr>
            <a:spLocks noGrp="1"/>
          </p:cNvSpPr>
          <p:nvPr>
            <p:ph type="title"/>
          </p:nvPr>
        </p:nvSpPr>
        <p:spPr>
          <a:xfrm>
            <a:off x="77038" y="140675"/>
            <a:ext cx="6018962" cy="1085223"/>
          </a:xfrm>
        </p:spPr>
        <p:txBody>
          <a:bodyPr/>
          <a:lstStyle/>
          <a:p>
            <a:r>
              <a:rPr lang="en-IN" b="1" dirty="0">
                <a:latin typeface="Arial Rounded MT Bold" panose="020F0704030504030204" pitchFamily="34" charset="0"/>
              </a:rPr>
              <a:t>Solution</a:t>
            </a:r>
          </a:p>
        </p:txBody>
      </p:sp>
      <p:sp>
        <p:nvSpPr>
          <p:cNvPr id="3" name="Content Placeholder 2">
            <a:extLst>
              <a:ext uri="{FF2B5EF4-FFF2-40B4-BE49-F238E27FC236}">
                <a16:creationId xmlns:a16="http://schemas.microsoft.com/office/drawing/2014/main" id="{B094B9CD-052A-3D15-45EC-72110A6DC52F}"/>
              </a:ext>
            </a:extLst>
          </p:cNvPr>
          <p:cNvSpPr>
            <a:spLocks noGrp="1"/>
          </p:cNvSpPr>
          <p:nvPr>
            <p:ph idx="1"/>
          </p:nvPr>
        </p:nvSpPr>
        <p:spPr>
          <a:xfrm>
            <a:off x="703385" y="1416818"/>
            <a:ext cx="10564172" cy="4210259"/>
          </a:xfrm>
        </p:spPr>
        <p:txBody>
          <a:bodyPr>
            <a:normAutofit fontScale="77500" lnSpcReduction="20000"/>
          </a:bodyPr>
          <a:lstStyle/>
          <a:p>
            <a:pPr marL="36900" indent="0" algn="l">
              <a:buNone/>
            </a:pPr>
            <a:r>
              <a:rPr lang="en-US" sz="3100" b="1" i="0" dirty="0">
                <a:solidFill>
                  <a:srgbClr val="ECECEC"/>
                </a:solidFill>
                <a:effectLst/>
                <a:latin typeface="Söhne"/>
              </a:rPr>
              <a:t>5. Volume Tracking</a:t>
            </a:r>
            <a:r>
              <a:rPr lang="en-US" sz="3100" b="0" i="0" dirty="0">
                <a:solidFill>
                  <a:srgbClr val="ECECEC"/>
                </a:solidFill>
                <a:effectLst/>
                <a:latin typeface="Söhne"/>
              </a:rPr>
              <a:t>:</a:t>
            </a:r>
          </a:p>
          <a:p>
            <a:pPr marL="800100" lvl="1" indent="-342900" algn="l">
              <a:buFont typeface="Arial" panose="020B0604020202020204" pitchFamily="34" charset="0"/>
              <a:buChar char="•"/>
            </a:pPr>
            <a:r>
              <a:rPr lang="en-US" sz="3100" b="0" i="0" dirty="0">
                <a:solidFill>
                  <a:srgbClr val="ECECEC"/>
                </a:solidFill>
                <a:effectLst/>
                <a:latin typeface="Söhne"/>
              </a:rPr>
              <a:t>Real-time volume tracking features will allow users to monitor inventory levels, sales volumes, and order volumes.</a:t>
            </a:r>
          </a:p>
          <a:p>
            <a:pPr marL="800100" lvl="1" indent="-342900" algn="l">
              <a:buFont typeface="Arial" panose="020B0604020202020204" pitchFamily="34" charset="0"/>
              <a:buChar char="•"/>
            </a:pPr>
            <a:r>
              <a:rPr lang="en-US" sz="3100" b="0" i="0" dirty="0">
                <a:solidFill>
                  <a:srgbClr val="ECECEC"/>
                </a:solidFill>
                <a:effectLst/>
                <a:latin typeface="Söhne"/>
              </a:rPr>
              <a:t>Benefits: Improved inventory planning, better demand forecasting accuracy, and reduced stockouts or overstock situations.</a:t>
            </a:r>
          </a:p>
          <a:p>
            <a:pPr marL="36900" indent="0" algn="l">
              <a:buNone/>
            </a:pPr>
            <a:r>
              <a:rPr lang="en-US" sz="3100" b="1" i="0" dirty="0">
                <a:solidFill>
                  <a:srgbClr val="ECECEC"/>
                </a:solidFill>
                <a:effectLst/>
                <a:latin typeface="Söhne"/>
              </a:rPr>
              <a:t>6. Sales/Profit Analysis</a:t>
            </a:r>
            <a:r>
              <a:rPr lang="en-US" sz="3100" b="0" i="0" dirty="0">
                <a:solidFill>
                  <a:srgbClr val="ECECEC"/>
                </a:solidFill>
                <a:effectLst/>
                <a:latin typeface="Söhne"/>
              </a:rPr>
              <a:t>:</a:t>
            </a:r>
          </a:p>
          <a:p>
            <a:pPr marL="800100" lvl="1" indent="-342900" algn="l">
              <a:buFont typeface="Arial" panose="020B0604020202020204" pitchFamily="34" charset="0"/>
              <a:buChar char="•"/>
            </a:pPr>
            <a:r>
              <a:rPr lang="en-US" sz="3100" b="0" i="0" dirty="0">
                <a:solidFill>
                  <a:srgbClr val="ECECEC"/>
                </a:solidFill>
                <a:effectLst/>
                <a:latin typeface="Söhne"/>
              </a:rPr>
              <a:t>Users will have access to detailed sales and profit analysis tools, including sales trends, profit margins, and product performance metrics.</a:t>
            </a:r>
          </a:p>
          <a:p>
            <a:pPr marL="800100" lvl="1" indent="-342900" algn="l">
              <a:buFont typeface="Arial" panose="020B0604020202020204" pitchFamily="34" charset="0"/>
              <a:buChar char="•"/>
            </a:pPr>
            <a:r>
              <a:rPr lang="en-US" sz="3100" b="0" i="0" dirty="0">
                <a:solidFill>
                  <a:srgbClr val="ECECEC"/>
                </a:solidFill>
                <a:effectLst/>
                <a:latin typeface="Söhne"/>
              </a:rPr>
              <a:t>Benefits: Insights into revenue streams, identification of high-margin products, and opportunities for revenue optimization.</a:t>
            </a:r>
          </a:p>
          <a:p>
            <a:endParaRPr lang="en-IN" sz="2400" dirty="0"/>
          </a:p>
        </p:txBody>
      </p:sp>
      <p:pic>
        <p:nvPicPr>
          <p:cNvPr id="4" name="Picture 4">
            <a:extLst>
              <a:ext uri="{FF2B5EF4-FFF2-40B4-BE49-F238E27FC236}">
                <a16:creationId xmlns:a16="http://schemas.microsoft.com/office/drawing/2014/main" id="{2777815A-9CFD-1B8F-8054-404B381A9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6796" y="-584846"/>
            <a:ext cx="2118049" cy="27070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C1AC32F-1A5B-8B61-DBD8-6D2073812468}"/>
              </a:ext>
            </a:extLst>
          </p:cNvPr>
          <p:cNvPicPr>
            <a:picLocks noChangeAspect="1"/>
          </p:cNvPicPr>
          <p:nvPr/>
        </p:nvPicPr>
        <p:blipFill>
          <a:blip r:embed="rId3"/>
          <a:stretch>
            <a:fillRect/>
          </a:stretch>
        </p:blipFill>
        <p:spPr>
          <a:xfrm>
            <a:off x="10119888" y="85409"/>
            <a:ext cx="1195753" cy="1195753"/>
          </a:xfrm>
          <a:prstGeom prst="rect">
            <a:avLst/>
          </a:prstGeom>
        </p:spPr>
      </p:pic>
    </p:spTree>
    <p:extLst>
      <p:ext uri="{BB962C8B-B14F-4D97-AF65-F5344CB8AC3E}">
        <p14:creationId xmlns:p14="http://schemas.microsoft.com/office/powerpoint/2010/main" val="1210568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E2FD5-6A08-0E88-8FC6-76DDF79819A1}"/>
              </a:ext>
            </a:extLst>
          </p:cNvPr>
          <p:cNvSpPr>
            <a:spLocks noGrp="1"/>
          </p:cNvSpPr>
          <p:nvPr>
            <p:ph type="title"/>
          </p:nvPr>
        </p:nvSpPr>
        <p:spPr>
          <a:xfrm>
            <a:off x="77038" y="140675"/>
            <a:ext cx="6018962" cy="1085223"/>
          </a:xfrm>
        </p:spPr>
        <p:txBody>
          <a:bodyPr/>
          <a:lstStyle/>
          <a:p>
            <a:r>
              <a:rPr lang="en-IN" b="1" dirty="0">
                <a:latin typeface="Arial Rounded MT Bold" panose="020F0704030504030204" pitchFamily="34" charset="0"/>
              </a:rPr>
              <a:t>Solution</a:t>
            </a:r>
          </a:p>
        </p:txBody>
      </p:sp>
      <p:sp>
        <p:nvSpPr>
          <p:cNvPr id="3" name="Content Placeholder 2">
            <a:extLst>
              <a:ext uri="{FF2B5EF4-FFF2-40B4-BE49-F238E27FC236}">
                <a16:creationId xmlns:a16="http://schemas.microsoft.com/office/drawing/2014/main" id="{B094B9CD-052A-3D15-45EC-72110A6DC52F}"/>
              </a:ext>
            </a:extLst>
          </p:cNvPr>
          <p:cNvSpPr>
            <a:spLocks noGrp="1"/>
          </p:cNvSpPr>
          <p:nvPr>
            <p:ph idx="1"/>
          </p:nvPr>
        </p:nvSpPr>
        <p:spPr>
          <a:xfrm>
            <a:off x="703385" y="1225898"/>
            <a:ext cx="10564172" cy="4401179"/>
          </a:xfrm>
        </p:spPr>
        <p:txBody>
          <a:bodyPr>
            <a:normAutofit fontScale="92500" lnSpcReduction="10000"/>
          </a:bodyPr>
          <a:lstStyle/>
          <a:p>
            <a:pPr marL="36900" indent="0" algn="l">
              <a:buNone/>
            </a:pPr>
            <a:r>
              <a:rPr lang="en-US" sz="2400" b="1" i="0" dirty="0">
                <a:solidFill>
                  <a:srgbClr val="ECECEC"/>
                </a:solidFill>
                <a:effectLst/>
                <a:latin typeface="Söhne"/>
              </a:rPr>
              <a:t>7. Demand Forecasting</a:t>
            </a:r>
            <a:r>
              <a:rPr lang="en-US" sz="2400" b="0" i="0" dirty="0">
                <a:solidFill>
                  <a:srgbClr val="ECECEC"/>
                </a:solidFill>
                <a:effectLst/>
                <a:latin typeface="Söhne"/>
              </a:rPr>
              <a:t>:</a:t>
            </a:r>
          </a:p>
          <a:p>
            <a:pPr marL="800100" lvl="1" indent="-342900" algn="l">
              <a:buFont typeface="Arial" panose="020B0604020202020204" pitchFamily="34" charset="0"/>
              <a:buChar char="•"/>
            </a:pPr>
            <a:r>
              <a:rPr lang="en-US" sz="2000" b="0" i="0" dirty="0">
                <a:solidFill>
                  <a:srgbClr val="ECECEC"/>
                </a:solidFill>
                <a:effectLst/>
                <a:latin typeface="Söhne"/>
              </a:rPr>
              <a:t>Advanced demand forecasting algorithms will help users predict future demand based on historical data, market trends, and seasonal variations.</a:t>
            </a:r>
          </a:p>
          <a:p>
            <a:pPr marL="800100" lvl="1" indent="-342900" algn="l">
              <a:buFont typeface="Arial" panose="020B0604020202020204" pitchFamily="34" charset="0"/>
              <a:buChar char="•"/>
            </a:pPr>
            <a:r>
              <a:rPr lang="en-US" sz="2000" b="0" i="0" dirty="0">
                <a:solidFill>
                  <a:srgbClr val="ECECEC"/>
                </a:solidFill>
                <a:effectLst/>
                <a:latin typeface="Söhne"/>
              </a:rPr>
              <a:t>Benefits: Reduced inventory holding costs, minimized stockouts, and improved customer service levels.</a:t>
            </a:r>
          </a:p>
          <a:p>
            <a:pPr marL="36900" indent="0" algn="l">
              <a:buNone/>
            </a:pPr>
            <a:r>
              <a:rPr lang="en-US" sz="2400" b="1" i="0" dirty="0">
                <a:solidFill>
                  <a:srgbClr val="ECECEC"/>
                </a:solidFill>
                <a:effectLst/>
                <a:latin typeface="Söhne"/>
              </a:rPr>
              <a:t>8. Comprehensive Analytics/Reporting</a:t>
            </a:r>
            <a:r>
              <a:rPr lang="en-US" sz="2400" b="0" i="0" dirty="0">
                <a:solidFill>
                  <a:srgbClr val="ECECEC"/>
                </a:solidFill>
                <a:effectLst/>
                <a:latin typeface="Söhne"/>
              </a:rPr>
              <a:t>:</a:t>
            </a:r>
          </a:p>
          <a:p>
            <a:pPr marL="800100" lvl="1" indent="-342900" algn="l">
              <a:buFont typeface="Arial" panose="020B0604020202020204" pitchFamily="34" charset="0"/>
              <a:buChar char="•"/>
            </a:pPr>
            <a:r>
              <a:rPr lang="en-US" sz="2000" b="0" i="0" dirty="0">
                <a:solidFill>
                  <a:srgbClr val="ECECEC"/>
                </a:solidFill>
                <a:effectLst/>
                <a:latin typeface="Söhne"/>
              </a:rPr>
              <a:t>The system will offer comprehensive analytics and reporting capabilities, allowing users to generate customized reports and dashboards.</a:t>
            </a:r>
          </a:p>
          <a:p>
            <a:pPr marL="800100" lvl="1" indent="-342900" algn="l">
              <a:buFont typeface="Arial" panose="020B0604020202020204" pitchFamily="34" charset="0"/>
              <a:buChar char="•"/>
            </a:pPr>
            <a:r>
              <a:rPr lang="en-US" sz="2000" b="0" i="0" dirty="0">
                <a:solidFill>
                  <a:srgbClr val="ECECEC"/>
                </a:solidFill>
                <a:effectLst/>
                <a:latin typeface="Söhne"/>
              </a:rPr>
              <a:t>Reports may include inventory turnover, supplier performance, order fulfillment rates, and profitability analysis.</a:t>
            </a:r>
          </a:p>
          <a:p>
            <a:pPr marL="800100" lvl="1" indent="-342900" algn="l">
              <a:buFont typeface="Arial" panose="020B0604020202020204" pitchFamily="34" charset="0"/>
              <a:buChar char="•"/>
            </a:pPr>
            <a:r>
              <a:rPr lang="en-US" sz="2000" b="0" i="0" dirty="0">
                <a:solidFill>
                  <a:srgbClr val="ECECEC"/>
                </a:solidFill>
                <a:effectLst/>
                <a:latin typeface="Söhne"/>
              </a:rPr>
              <a:t>Benefits: Data-driven decision-making, identification of inefficiencies, and opportunities for continuous improvement.</a:t>
            </a:r>
          </a:p>
          <a:p>
            <a:endParaRPr lang="en-IN" sz="2400" dirty="0"/>
          </a:p>
        </p:txBody>
      </p:sp>
      <p:pic>
        <p:nvPicPr>
          <p:cNvPr id="4" name="Picture 4">
            <a:extLst>
              <a:ext uri="{FF2B5EF4-FFF2-40B4-BE49-F238E27FC236}">
                <a16:creationId xmlns:a16="http://schemas.microsoft.com/office/drawing/2014/main" id="{9785DC44-5EC9-0D86-C194-FE2B7EF7A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2754" y="-574798"/>
            <a:ext cx="2118049" cy="27070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3888E8F-2BE6-A4C6-6FA5-DF2E26C84107}"/>
              </a:ext>
            </a:extLst>
          </p:cNvPr>
          <p:cNvPicPr>
            <a:picLocks noChangeAspect="1"/>
          </p:cNvPicPr>
          <p:nvPr/>
        </p:nvPicPr>
        <p:blipFill>
          <a:blip r:embed="rId3"/>
          <a:stretch>
            <a:fillRect/>
          </a:stretch>
        </p:blipFill>
        <p:spPr>
          <a:xfrm>
            <a:off x="10071804" y="140675"/>
            <a:ext cx="1195753" cy="1195753"/>
          </a:xfrm>
          <a:prstGeom prst="rect">
            <a:avLst/>
          </a:prstGeom>
        </p:spPr>
      </p:pic>
    </p:spTree>
    <p:extLst>
      <p:ext uri="{BB962C8B-B14F-4D97-AF65-F5344CB8AC3E}">
        <p14:creationId xmlns:p14="http://schemas.microsoft.com/office/powerpoint/2010/main" val="2121103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849E-6AD0-9476-A2A5-A434B9653B93}"/>
              </a:ext>
            </a:extLst>
          </p:cNvPr>
          <p:cNvSpPr>
            <a:spLocks noGrp="1"/>
          </p:cNvSpPr>
          <p:nvPr>
            <p:ph type="title"/>
          </p:nvPr>
        </p:nvSpPr>
        <p:spPr>
          <a:xfrm>
            <a:off x="471278" y="100483"/>
            <a:ext cx="2694332" cy="877863"/>
          </a:xfrm>
        </p:spPr>
        <p:txBody>
          <a:bodyPr/>
          <a:lstStyle/>
          <a:p>
            <a:r>
              <a:rPr lang="en-US" sz="4400" dirty="0"/>
              <a:t>WHY?</a:t>
            </a:r>
            <a:endParaRPr lang="en-IN" dirty="0"/>
          </a:p>
        </p:txBody>
      </p:sp>
      <p:pic>
        <p:nvPicPr>
          <p:cNvPr id="7" name="Content Placeholder 6">
            <a:extLst>
              <a:ext uri="{FF2B5EF4-FFF2-40B4-BE49-F238E27FC236}">
                <a16:creationId xmlns:a16="http://schemas.microsoft.com/office/drawing/2014/main" id="{2C62969F-CC8F-75A6-D829-F10B98E82A68}"/>
              </a:ext>
            </a:extLst>
          </p:cNvPr>
          <p:cNvPicPr>
            <a:picLocks noGrp="1" noChangeAspect="1"/>
          </p:cNvPicPr>
          <p:nvPr>
            <p:ph idx="1"/>
          </p:nvPr>
        </p:nvPicPr>
        <p:blipFill>
          <a:blip r:embed="rId2"/>
          <a:stretch>
            <a:fillRect/>
          </a:stretch>
        </p:blipFill>
        <p:spPr>
          <a:xfrm>
            <a:off x="4705980" y="1649683"/>
            <a:ext cx="7326829" cy="4121341"/>
          </a:xfrm>
        </p:spPr>
      </p:pic>
      <p:sp>
        <p:nvSpPr>
          <p:cNvPr id="5" name="Text Placeholder 4">
            <a:extLst>
              <a:ext uri="{FF2B5EF4-FFF2-40B4-BE49-F238E27FC236}">
                <a16:creationId xmlns:a16="http://schemas.microsoft.com/office/drawing/2014/main" id="{E3F4254C-418F-6DEE-49E3-9D53AC543573}"/>
              </a:ext>
            </a:extLst>
          </p:cNvPr>
          <p:cNvSpPr>
            <a:spLocks noGrp="1"/>
          </p:cNvSpPr>
          <p:nvPr>
            <p:ph type="body" sz="half" idx="2"/>
          </p:nvPr>
        </p:nvSpPr>
        <p:spPr>
          <a:xfrm>
            <a:off x="512578" y="1185705"/>
            <a:ext cx="3706889" cy="4121341"/>
          </a:xfrm>
        </p:spPr>
        <p:txBody>
          <a:bodyPr>
            <a:normAutofit fontScale="92500"/>
          </a:bodyPr>
          <a:lstStyle/>
          <a:p>
            <a:pPr marL="285750" indent="-285750" algn="l">
              <a:buFont typeface="Arial" panose="020B0604020202020204" pitchFamily="34" charset="0"/>
              <a:buChar char="•"/>
            </a:pPr>
            <a:r>
              <a:rPr lang="en-US" sz="2000" b="1" i="0" dirty="0">
                <a:solidFill>
                  <a:srgbClr val="F9F9F9"/>
                </a:solidFill>
                <a:effectLst/>
                <a:latin typeface="Söhne"/>
              </a:rPr>
              <a:t>Real-time Financial Insights</a:t>
            </a:r>
            <a:r>
              <a:rPr lang="en-US" sz="2000" b="0" i="0" dirty="0">
                <a:solidFill>
                  <a:srgbClr val="F9F9F9"/>
                </a:solidFill>
                <a:effectLst/>
                <a:latin typeface="Söhne"/>
              </a:rPr>
              <a:t>: Financial dashboards provide retailers with real-time visibility into their financial performance</a:t>
            </a:r>
          </a:p>
          <a:p>
            <a:pPr marL="285750" indent="-285750" algn="l">
              <a:buFont typeface="Arial" panose="020B0604020202020204" pitchFamily="34" charset="0"/>
              <a:buChar char="•"/>
            </a:pPr>
            <a:r>
              <a:rPr lang="en-US" sz="2000" b="1" i="0" dirty="0">
                <a:solidFill>
                  <a:srgbClr val="F9F9F9"/>
                </a:solidFill>
                <a:effectLst/>
                <a:latin typeface="Söhne"/>
              </a:rPr>
              <a:t>Data-Driven Decision Making</a:t>
            </a:r>
            <a:r>
              <a:rPr lang="en-US" sz="2000" b="0" i="0" dirty="0">
                <a:solidFill>
                  <a:srgbClr val="F9F9F9"/>
                </a:solidFill>
                <a:effectLst/>
                <a:latin typeface="Söhne"/>
              </a:rPr>
              <a:t>: With access to comprehensive financial data and analytics, retailers can make informed decisions regarding inventory management, pricing strategies, marketing campaigns, and resource allocation.</a:t>
            </a:r>
            <a:endParaRPr lang="en-IN" sz="2000" dirty="0"/>
          </a:p>
        </p:txBody>
      </p:sp>
      <p:pic>
        <p:nvPicPr>
          <p:cNvPr id="3" name="Picture 4">
            <a:extLst>
              <a:ext uri="{FF2B5EF4-FFF2-40B4-BE49-F238E27FC236}">
                <a16:creationId xmlns:a16="http://schemas.microsoft.com/office/drawing/2014/main" id="{3EA2395E-F5A8-4264-C93A-D53ED43E9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021" y="-584847"/>
            <a:ext cx="2118049" cy="27070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41758A0-C3A0-5884-382D-D6E21F5025D0}"/>
              </a:ext>
            </a:extLst>
          </p:cNvPr>
          <p:cNvPicPr>
            <a:picLocks noChangeAspect="1"/>
          </p:cNvPicPr>
          <p:nvPr/>
        </p:nvPicPr>
        <p:blipFill>
          <a:blip r:embed="rId4"/>
          <a:stretch>
            <a:fillRect/>
          </a:stretch>
        </p:blipFill>
        <p:spPr>
          <a:xfrm>
            <a:off x="10052001" y="100483"/>
            <a:ext cx="1195753" cy="1195753"/>
          </a:xfrm>
          <a:prstGeom prst="rect">
            <a:avLst/>
          </a:prstGeom>
        </p:spPr>
      </p:pic>
    </p:spTree>
    <p:extLst>
      <p:ext uri="{BB962C8B-B14F-4D97-AF65-F5344CB8AC3E}">
        <p14:creationId xmlns:p14="http://schemas.microsoft.com/office/powerpoint/2010/main" val="9520626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{0DCEE383-B598-4721-AF71-4EDAE7DD1E14}tf11665031_win32</Template>
  <TotalTime>59</TotalTime>
  <Words>631</Words>
  <Application>Microsoft Office PowerPoint</Application>
  <PresentationFormat>Widescreen</PresentationFormat>
  <Paragraphs>52</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Arial Nova</vt:lpstr>
      <vt:lpstr>Arial Nova Light</vt:lpstr>
      <vt:lpstr>Arial Rounded MT Bold</vt:lpstr>
      <vt:lpstr>Google Sans</vt:lpstr>
      <vt:lpstr>Söhne</vt:lpstr>
      <vt:lpstr>Wingdings 2</vt:lpstr>
      <vt:lpstr>SlateVTI</vt:lpstr>
      <vt:lpstr>Supply Chain Control Tower</vt:lpstr>
      <vt:lpstr>Domain – Supply Chain Management</vt:lpstr>
      <vt:lpstr>PowerPoint Presentation</vt:lpstr>
      <vt:lpstr>Solution Breakdown</vt:lpstr>
      <vt:lpstr>Solution</vt:lpstr>
      <vt:lpstr>Solution</vt:lpstr>
      <vt:lpstr>Solution</vt:lpstr>
      <vt:lpstr>Solution</vt:lpstr>
      <vt:lpstr>WHY?</vt:lpstr>
      <vt:lpstr>USP</vt:lpstr>
      <vt:lpstr>Existing Solutions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Dashboard</dc:title>
  <dc:creator>Swapnil Valvekar</dc:creator>
  <cp:lastModifiedBy>Sohan G</cp:lastModifiedBy>
  <cp:revision>3</cp:revision>
  <dcterms:created xsi:type="dcterms:W3CDTF">2024-02-08T15:50:59Z</dcterms:created>
  <dcterms:modified xsi:type="dcterms:W3CDTF">2024-03-15T17:23:04Z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